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4" r:id="rId14"/>
    <p:sldId id="275" r:id="rId15"/>
    <p:sldId id="276" r:id="rId16"/>
    <p:sldId id="277" r:id="rId17"/>
    <p:sldId id="279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1896" y="112"/>
      </p:cViewPr>
      <p:guideLst>
        <p:guide orient="horz" pos="2898"/>
        <p:guide pos="23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96E78-2873-2F4C-BE8A-3C4B62B14E0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C3547-B086-B74D-9877-9B5DC3CE7C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32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8560CB-750A-8148-9201-5323F9B1AC48}" type="datetimeFigureOut">
              <a:rPr lang="ru-RU" smtClean="0"/>
              <a:t>23.12.20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EE34E9-6BDA-C041-B884-456CD66364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microsoft.com/office/2007/relationships/hdphoto" Target="../media/hdphoto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5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png"/><Relationship Id="rId5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microsoft.com/office/2007/relationships/hdphoto" Target="../media/hdphoto1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 txBox="1">
            <a:spLocks/>
          </p:cNvSpPr>
          <p:nvPr/>
        </p:nvSpPr>
        <p:spPr>
          <a:xfrm>
            <a:off x="783490" y="642822"/>
            <a:ext cx="7772400" cy="178010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000" b="1" i="1" dirty="0" smtClean="0">
                <a:solidFill>
                  <a:srgbClr val="FF0000"/>
                </a:solidFill>
              </a:rPr>
              <a:t>Артикуляционная гимнастика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pic>
        <p:nvPicPr>
          <p:cNvPr id="2" name="Изображение 1" descr="slide-0_5f84afd408df5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375" y="2774462"/>
            <a:ext cx="6174157" cy="38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30733"/>
      </p:ext>
    </p:extLst>
  </p:cSld>
  <p:clrMapOvr>
    <a:masterClrMapping/>
  </p:clrMapOvr>
  <p:transition xmlns:p14="http://schemas.microsoft.com/office/powerpoint/2010/main" spd="med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723900"/>
          </a:xfrm>
        </p:spPr>
        <p:txBody>
          <a:bodyPr anchorCtr="0"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«КИСКА СЕРДИТСЯ»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928688"/>
            <a:ext cx="8229600" cy="1285875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ru-RU" sz="1800" dirty="0"/>
              <a:t>Улыбнуться, открыть рот. Кончиком языка упереться в нижние зубы. На </a:t>
            </a:r>
            <a:r>
              <a:rPr lang="ru-RU" sz="1800" dirty="0" smtClean="0"/>
              <a:t>счёт </a:t>
            </a:r>
            <a:r>
              <a:rPr lang="ru-RU" sz="1800" dirty="0"/>
              <a:t>«раз</a:t>
            </a:r>
            <a:r>
              <a:rPr lang="ru-RU" sz="1800" dirty="0" smtClean="0"/>
              <a:t>» - </a:t>
            </a:r>
            <a:r>
              <a:rPr lang="ru-RU" sz="1800" dirty="0"/>
              <a:t>выгнуть язык горкой, упираясь кончиком языка в нижние зубы. На </a:t>
            </a:r>
            <a:r>
              <a:rPr lang="ru-RU" sz="1800" dirty="0" smtClean="0"/>
              <a:t>счёт </a:t>
            </a:r>
            <a:r>
              <a:rPr lang="ru-RU" sz="1800" dirty="0"/>
              <a:t>«два» вернуться в исходное положение. Кончик языка при этом не должен отрываться от нижних зубов, рот не </a:t>
            </a:r>
            <a:r>
              <a:rPr lang="ru-RU" sz="1800" dirty="0" smtClean="0"/>
              <a:t>закрывается.</a:t>
            </a:r>
            <a:endParaRPr lang="ru-RU" sz="1800" dirty="0"/>
          </a:p>
          <a:p>
            <a:pPr algn="ctr">
              <a:buFont typeface="Wingdings" charset="0"/>
              <a:buNone/>
            </a:pPr>
            <a:endParaRPr lang="ru-RU" sz="1800" dirty="0"/>
          </a:p>
        </p:txBody>
      </p:sp>
      <p:pic>
        <p:nvPicPr>
          <p:cNvPr id="10244" name="Picture 7" descr="__1253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1" b="89876" l="2375" r="99125">
                        <a14:foregroundMark x1="20500" y1="23801" x2="20500" y2="23801"/>
                        <a14:foregroundMark x1="28625" y1="11368" x2="28625" y2="11368"/>
                        <a14:foregroundMark x1="21875" y1="5506" x2="21875" y2="5506"/>
                        <a14:foregroundMark x1="25000" y1="23801" x2="25000" y2="23801"/>
                        <a14:foregroundMark x1="24250" y1="35346" x2="24250" y2="35346"/>
                        <a14:foregroundMark x1="26250" y1="34103" x2="26250" y2="34103"/>
                        <a14:foregroundMark x1="6250" y1="46181" x2="6250" y2="46181"/>
                        <a14:foregroundMark x1="11500" y1="46892" x2="11500" y2="46892"/>
                        <a14:foregroundMark x1="33125" y1="17940" x2="33125" y2="17940"/>
                        <a14:foregroundMark x1="6500" y1="5861" x2="6500" y2="5861"/>
                        <a14:foregroundMark x1="19500" y1="15808" x2="19500" y2="15808"/>
                        <a14:foregroundMark x1="18625" y1="9591" x2="18625" y2="9591"/>
                        <a14:foregroundMark x1="13625" y1="13854" x2="13625" y2="13854"/>
                        <a14:foregroundMark x1="7625" y1="15098" x2="7625" y2="15098"/>
                        <a14:foregroundMark x1="9125" y1="36234" x2="9125" y2="36234"/>
                        <a14:foregroundMark x1="8625" y1="26998" x2="8625" y2="26998"/>
                        <a14:foregroundMark x1="7875" y1="20426" x2="7875" y2="20426"/>
                        <a14:foregroundMark x1="57375" y1="51510" x2="57375" y2="51510"/>
                        <a14:foregroundMark x1="54500" y1="55240" x2="54500" y2="55240"/>
                        <a14:foregroundMark x1="53250" y1="51865" x2="53250" y2="51865"/>
                        <a14:foregroundMark x1="61875" y1="66430" x2="61875" y2="66430"/>
                        <a14:foregroundMark x1="60000" y1="64298" x2="60000" y2="64298"/>
                        <a14:backgroundMark x1="6250" y1="36234" x2="6250" y2="36234"/>
                        <a14:backgroundMark x1="5000" y1="29130" x2="5000" y2="2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85" y="2143125"/>
            <a:ext cx="7708778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IMG-20201214-WA002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7257" r="4273" b="19933"/>
          <a:stretch/>
        </p:blipFill>
        <p:spPr>
          <a:xfrm>
            <a:off x="2266460" y="4532923"/>
            <a:ext cx="254718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1424"/>
      </p:ext>
    </p:extLst>
  </p:cSld>
  <p:clrMapOvr>
    <a:masterClrMapping/>
  </p:clrMapOvr>
  <p:transition xmlns:p14="http://schemas.microsoft.com/office/powerpoint/2010/main" spd="med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82254" y="305288"/>
            <a:ext cx="8229600" cy="714375"/>
          </a:xfrm>
        </p:spPr>
        <p:txBody>
          <a:bodyPr anchorCtr="0"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«ЧИСТИМ ЗУБКИ»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000125"/>
            <a:ext cx="8229600" cy="928688"/>
          </a:xfrm>
        </p:spPr>
        <p:txBody>
          <a:bodyPr>
            <a:normAutofit lnSpcReduction="10000"/>
          </a:bodyPr>
          <a:lstStyle/>
          <a:p>
            <a:pPr algn="ctr">
              <a:buFont typeface="Wingdings" charset="0"/>
              <a:buNone/>
            </a:pPr>
            <a:r>
              <a:rPr lang="ru-RU" sz="1800" dirty="0"/>
              <a:t>Улыбнуться, приоткрыть рот. Кончиком языка «почистить» </a:t>
            </a:r>
            <a:r>
              <a:rPr lang="ru-RU" sz="1800" dirty="0" smtClean="0"/>
              <a:t>нижние, </a:t>
            </a:r>
            <a:r>
              <a:rPr lang="ru-RU" sz="1800" dirty="0"/>
              <a:t>затем верхние зубы с внутренней стороны, делая движения языком вправо - влево. Нижняя челюсть при этом не двигается.</a:t>
            </a:r>
          </a:p>
          <a:p>
            <a:pPr>
              <a:buFont typeface="Wingdings" charset="0"/>
              <a:buNone/>
            </a:pPr>
            <a:endParaRPr lang="ru-RU" dirty="0"/>
          </a:p>
        </p:txBody>
      </p:sp>
      <p:pic>
        <p:nvPicPr>
          <p:cNvPr id="6" name="Picture 7" descr="__193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9" t="53395" r="53949" b="3561"/>
          <a:stretch/>
        </p:blipFill>
        <p:spPr bwMode="auto">
          <a:xfrm>
            <a:off x="410308" y="1928813"/>
            <a:ext cx="2188307" cy="199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IMG-20201214-WA0027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4" b="12821"/>
          <a:stretch/>
        </p:blipFill>
        <p:spPr>
          <a:xfrm>
            <a:off x="2715842" y="3644339"/>
            <a:ext cx="4120874" cy="2885554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0" b="100000" l="9739" r="98100">
                        <a14:backgroundMark x1="38480" y1="93027" x2="38480" y2="93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412" y="1801446"/>
            <a:ext cx="1928812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304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52462"/>
          </a:xfrm>
        </p:spPr>
        <p:txBody>
          <a:bodyPr anchorCtr="0"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</a:rPr>
              <a:t>«КАЧЕЛИ»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68731" y="928688"/>
            <a:ext cx="8270569" cy="785812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100" dirty="0"/>
              <a:t>Улыбнуться, открыть рот. На </a:t>
            </a:r>
            <a:r>
              <a:rPr lang="ru-RU" sz="2100" dirty="0" smtClean="0"/>
              <a:t>счёт </a:t>
            </a:r>
            <a:r>
              <a:rPr lang="ru-RU" sz="2100" dirty="0"/>
              <a:t>1-2 поочередно упираться языком то в верхние, то в нижние зубы. Нижняя челюсть при этом неподвижна.</a:t>
            </a:r>
          </a:p>
          <a:p>
            <a:pPr>
              <a:buFont typeface="Wingdings" charset="0"/>
              <a:buNone/>
            </a:pPr>
            <a:endParaRPr lang="ru-RU" sz="2100" dirty="0"/>
          </a:p>
        </p:txBody>
      </p:sp>
      <p:pic>
        <p:nvPicPr>
          <p:cNvPr id="11268" name="Picture 7" descr="__1004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4" b="50089" l="1750" r="35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2916" b="49421"/>
          <a:stretch/>
        </p:blipFill>
        <p:spPr bwMode="auto">
          <a:xfrm>
            <a:off x="228600" y="1625586"/>
            <a:ext cx="2967063" cy="257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__100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4" b="99822" l="1625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55" t="51068" r="51999"/>
          <a:stretch/>
        </p:blipFill>
        <p:spPr bwMode="auto">
          <a:xfrm>
            <a:off x="2461879" y="4138360"/>
            <a:ext cx="2716027" cy="24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__10048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4" b="90941" l="53750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64125"/>
            <a:ext cx="80010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265792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</p:spPr>
        <p:txBody>
          <a:bodyPr anchorCtr="0"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«ВКУСНОЕ ВАРЕНЬЕ»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914400" y="928688"/>
            <a:ext cx="8229600" cy="1071562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ru-RU" sz="1800" dirty="0"/>
              <a:t>Улыбнуться, открыть рот. Языком в форме чашечки облизывать верхнюю губу </a:t>
            </a:r>
            <a:r>
              <a:rPr lang="ru-RU" sz="1800" dirty="0" smtClean="0"/>
              <a:t>сверху – вниз (</a:t>
            </a:r>
            <a:r>
              <a:rPr lang="ru-RU" sz="1800" dirty="0"/>
              <a:t>можно помазать </a:t>
            </a:r>
            <a:r>
              <a:rPr lang="ru-RU" sz="1800" dirty="0" smtClean="0"/>
              <a:t>её </a:t>
            </a:r>
            <a:r>
              <a:rPr lang="ru-RU" sz="1800" dirty="0"/>
              <a:t>вареньем). Нижняя губа не должна обтягивать зубы (можно оттянуть </a:t>
            </a:r>
            <a:r>
              <a:rPr lang="ru-RU" sz="1800" dirty="0" smtClean="0"/>
              <a:t>её </a:t>
            </a:r>
            <a:r>
              <a:rPr lang="ru-RU" sz="1800" dirty="0"/>
              <a:t>вниз рукой).</a:t>
            </a:r>
          </a:p>
        </p:txBody>
      </p:sp>
      <p:pic>
        <p:nvPicPr>
          <p:cNvPr id="5124" name="Picture 7" descr="__4288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0" t="49091" r="50855" b="4608"/>
          <a:stretch/>
        </p:blipFill>
        <p:spPr bwMode="auto">
          <a:xfrm>
            <a:off x="312615" y="2000249"/>
            <a:ext cx="2637693" cy="243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IMG-20201214-WA00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5" r="11539" b="11681"/>
          <a:stretch/>
        </p:blipFill>
        <p:spPr>
          <a:xfrm>
            <a:off x="3243385" y="3562702"/>
            <a:ext cx="2774461" cy="2935437"/>
          </a:xfrm>
          <a:prstGeom prst="rect">
            <a:avLst/>
          </a:prstGeom>
        </p:spPr>
      </p:pic>
      <p:pic>
        <p:nvPicPr>
          <p:cNvPr id="6" name="Picture 7" descr="__42884"/>
          <p:cNvPicPr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38" b="76554" l="54625" r="95250">
                        <a14:foregroundMark x1="88125" y1="28597" x2="88125" y2="28597"/>
                        <a14:foregroundMark x1="91000" y1="36945" x2="91000" y2="36945"/>
                        <a14:foregroundMark x1="84500" y1="47069" x2="84500" y2="47069"/>
                        <a14:foregroundMark x1="81750" y1="39964" x2="81750" y2="39964"/>
                        <a14:foregroundMark x1="80125" y1="34458" x2="80125" y2="34458"/>
                        <a14:foregroundMark x1="70125" y1="63943" x2="70125" y2="63943"/>
                        <a14:foregroundMark x1="71625" y1="59680" x2="71625" y2="59680"/>
                        <a14:foregroundMark x1="67000" y1="68561" x2="67000" y2="68561"/>
                        <a14:foregroundMark x1="77375" y1="70160" x2="77375" y2="70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25" b="20099"/>
          <a:stretch/>
        </p:blipFill>
        <p:spPr bwMode="auto">
          <a:xfrm>
            <a:off x="6242666" y="1722804"/>
            <a:ext cx="2901334" cy="334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827664"/>
      </p:ext>
    </p:extLst>
  </p:cSld>
  <p:clrMapOvr>
    <a:masterClrMapping/>
  </p:clrMapOvr>
  <p:transition xmlns:p14="http://schemas.microsoft.com/office/powerpoint/2010/main" spd="med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795337"/>
          </a:xfrm>
        </p:spPr>
        <p:txBody>
          <a:bodyPr anchorCtr="0"/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</a:rPr>
              <a:t>«МАЛЯР»</a:t>
            </a:r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000125"/>
            <a:ext cx="8229600" cy="714375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ru-RU" sz="1800"/>
              <a:t>Улыбнуться, открыть рот. Широким кончиком языка погладить небо от зубов к горлу. Нижняя челюсть не должна двигаться.</a:t>
            </a:r>
          </a:p>
          <a:p>
            <a:pPr>
              <a:buFont typeface="Wingdings" charset="0"/>
              <a:buNone/>
            </a:pPr>
            <a:endParaRPr lang="ru-RU"/>
          </a:p>
        </p:txBody>
      </p:sp>
      <p:pic>
        <p:nvPicPr>
          <p:cNvPr id="12292" name="Picture 7" descr="__1241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42" b="94494" l="3125" r="97750">
                        <a14:foregroundMark x1="74125" y1="25400" x2="74125" y2="25400"/>
                        <a14:foregroundMark x1="86625" y1="76199" x2="86625" y2="76199"/>
                        <a14:foregroundMark x1="95000" y1="84725" x2="95000" y2="84725"/>
                        <a14:foregroundMark x1="83375" y1="62877" x2="83375" y2="62877"/>
                        <a14:foregroundMark x1="68250" y1="64476" x2="68250" y2="64476"/>
                        <a14:foregroundMark x1="87750" y1="44405" x2="87750" y2="44405"/>
                        <a14:foregroundMark x1="83125" y1="51687" x2="83125" y2="51687"/>
                        <a14:foregroundMark x1="80625" y1="58615" x2="80625" y2="58615"/>
                        <a14:foregroundMark x1="64375" y1="62167" x2="64375" y2="62167"/>
                        <a14:foregroundMark x1="65125" y1="31794" x2="65125" y2="31794"/>
                        <a14:foregroundMark x1="81250" y1="12789" x2="81250" y2="12789"/>
                        <a14:foregroundMark x1="81250" y1="6217" x2="81250" y2="6217"/>
                        <a14:foregroundMark x1="77625" y1="9236" x2="77625" y2="9236"/>
                        <a14:foregroundMark x1="72500" y1="9236" x2="72500" y2="9236"/>
                        <a14:foregroundMark x1="74375" y1="11190" x2="74375" y2="11190"/>
                        <a14:foregroundMark x1="80375" y1="21847" x2="80375" y2="21847"/>
                        <a14:foregroundMark x1="78250" y1="29130" x2="78250" y2="29130"/>
                        <a14:foregroundMark x1="81500" y1="34991" x2="81500" y2="34991"/>
                        <a14:foregroundMark x1="76875" y1="87389" x2="76875" y2="87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54188"/>
            <a:ext cx="8429625" cy="510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387857"/>
      </p:ext>
    </p:extLst>
  </p:cSld>
  <p:clrMapOvr>
    <a:masterClrMapping/>
  </p:clrMapOvr>
  <p:transition xmlns:p14="http://schemas.microsoft.com/office/powerpoint/2010/main" spd="med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5841" y="0"/>
            <a:ext cx="8518773" cy="2500313"/>
          </a:xfrm>
        </p:spPr>
        <p:txBody>
          <a:bodyPr anchorCtr="0"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«ГРИБОК»</a:t>
            </a:r>
            <a:r>
              <a:rPr lang="ru-RU" b="1" dirty="0">
                <a:solidFill>
                  <a:srgbClr val="FF0000"/>
                </a:solidFill>
                <a:effectLst/>
              </a:rPr>
              <a:t/>
            </a:r>
            <a:br>
              <a:rPr lang="ru-RU" b="1" dirty="0">
                <a:solidFill>
                  <a:srgbClr val="FF0000"/>
                </a:solidFill>
                <a:effectLst/>
              </a:rPr>
            </a:br>
            <a:r>
              <a:rPr lang="ru-RU" sz="1800" dirty="0">
                <a:effectLst/>
              </a:rPr>
              <a:t>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</a:t>
            </a:r>
            <a:br>
              <a:rPr lang="ru-RU" sz="1800" dirty="0">
                <a:effectLst/>
              </a:rPr>
            </a:br>
            <a:endParaRPr lang="ru-RU" sz="1800" dirty="0">
              <a:effectLst/>
            </a:endParaRPr>
          </a:p>
        </p:txBody>
      </p:sp>
      <p:pic>
        <p:nvPicPr>
          <p:cNvPr id="3075" name="Picture 7" descr="__93357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14683" r="49573" b="18369"/>
          <a:stretch/>
        </p:blipFill>
        <p:spPr>
          <a:xfrm>
            <a:off x="214923" y="2227385"/>
            <a:ext cx="2774462" cy="2774461"/>
          </a:xfrm>
          <a:noFill/>
        </p:spPr>
      </p:pic>
      <p:pic>
        <p:nvPicPr>
          <p:cNvPr id="2" name="Изображение 1" descr="IMG-20201214-WA000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6524"/>
          <a:stretch/>
        </p:blipFill>
        <p:spPr>
          <a:xfrm>
            <a:off x="2989384" y="3648438"/>
            <a:ext cx="3692765" cy="3082565"/>
          </a:xfrm>
          <a:prstGeom prst="rect">
            <a:avLst/>
          </a:prstGeom>
        </p:spPr>
      </p:pic>
      <p:pic>
        <p:nvPicPr>
          <p:cNvPr id="5" name="Picture 7" descr="__9335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677" b="82948" l="59250" r="94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28" t="5771" r="5071" b="13798"/>
          <a:stretch/>
        </p:blipFill>
        <p:spPr>
          <a:xfrm>
            <a:off x="6467232" y="1796945"/>
            <a:ext cx="2481383" cy="3517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092217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652462"/>
          </a:xfrm>
        </p:spPr>
        <p:txBody>
          <a:bodyPr anchorCtr="0"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</a:rPr>
              <a:t>«ЧАШЕЧКА»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928688"/>
            <a:ext cx="8643938" cy="1214437"/>
          </a:xfrm>
        </p:spPr>
        <p:txBody>
          <a:bodyPr>
            <a:normAutofit/>
          </a:bodyPr>
          <a:lstStyle/>
          <a:p>
            <a:pPr algn="ctr">
              <a:buFont typeface="Wingdings" charset="0"/>
              <a:buNone/>
            </a:pPr>
            <a:r>
              <a:rPr lang="ru-RU" sz="2100" dirty="0">
                <a:latin typeface="Times New Roman"/>
                <a:cs typeface="Times New Roman"/>
              </a:rPr>
              <a:t> Улыбнуться, открыть рот, положить широкий язык на нижнюю губу, боковые края языка загнуть в форме чашечки. Удерживать на </a:t>
            </a:r>
            <a:r>
              <a:rPr lang="ru-RU" sz="2100" dirty="0" smtClean="0">
                <a:latin typeface="Times New Roman"/>
                <a:cs typeface="Times New Roman"/>
              </a:rPr>
              <a:t>счёт </a:t>
            </a:r>
            <a:r>
              <a:rPr lang="ru-RU" sz="2100" dirty="0">
                <a:latin typeface="Times New Roman"/>
                <a:cs typeface="Times New Roman"/>
              </a:rPr>
              <a:t>до пяти. Нижняя губа не должна обтягивать нижние зубы.</a:t>
            </a:r>
          </a:p>
          <a:p>
            <a:pPr>
              <a:buFont typeface="Wingdings" charset="0"/>
              <a:buNone/>
            </a:pPr>
            <a:endParaRPr lang="ru-RU" sz="2100" dirty="0">
              <a:latin typeface="Times New Roman"/>
              <a:cs typeface="Times New Roman"/>
            </a:endParaRPr>
          </a:p>
        </p:txBody>
      </p:sp>
      <p:pic>
        <p:nvPicPr>
          <p:cNvPr id="19460" name="Picture 7" descr="__452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" t="9958" r="49112" b="4917"/>
          <a:stretch/>
        </p:blipFill>
        <p:spPr bwMode="auto">
          <a:xfrm>
            <a:off x="204851" y="2020203"/>
            <a:ext cx="3057259" cy="2917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IMG-20201214-WA001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8" r="5469"/>
          <a:stretch/>
        </p:blipFill>
        <p:spPr>
          <a:xfrm>
            <a:off x="3451163" y="3585212"/>
            <a:ext cx="2896659" cy="3067917"/>
          </a:xfrm>
          <a:prstGeom prst="rect">
            <a:avLst/>
          </a:prstGeom>
        </p:spPr>
      </p:pic>
      <p:pic>
        <p:nvPicPr>
          <p:cNvPr id="3" name="Изображение 2" descr="slide-12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65" y="1859291"/>
            <a:ext cx="2736000" cy="29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3631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07555" y="214313"/>
            <a:ext cx="4143375" cy="796925"/>
          </a:xfrm>
        </p:spPr>
        <p:txBody>
          <a:bodyPr anchorCtr="0"/>
          <a:lstStyle/>
          <a:p>
            <a:pPr marL="0" indent="0">
              <a:buNone/>
            </a:pPr>
            <a:r>
              <a:rPr lang="ru-RU" b="1" dirty="0">
                <a:solidFill>
                  <a:srgbClr val="FF3300"/>
                </a:solidFill>
                <a:effectLst/>
              </a:rPr>
              <a:t>«ДЯТЕЛ»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1000125"/>
            <a:ext cx="8655538" cy="1285875"/>
          </a:xfrm>
        </p:spPr>
        <p:txBody>
          <a:bodyPr>
            <a:noAutofit/>
          </a:bodyPr>
          <a:lstStyle/>
          <a:p>
            <a:pPr algn="ctr">
              <a:buFont typeface="Wingdings" charset="0"/>
              <a:buNone/>
            </a:pPr>
            <a:r>
              <a:rPr lang="ru-RU" sz="2100" dirty="0">
                <a:latin typeface="Times New Roman"/>
                <a:cs typeface="Times New Roman"/>
              </a:rPr>
              <a:t>Рот широко открыт и слегка растянут в улыбке, язычок в форме «чашечки» поднят вверх: боковые края языка прижаты к верхним коренным зубкам, а передний край  языка поднят за верхние передние зубы к альвеолам. Ребёнок говорит с придыханием Д-Д-Д или Т-Т-Т. Язык «прыгает на бугорках». </a:t>
            </a:r>
          </a:p>
        </p:txBody>
      </p:sp>
      <p:pic>
        <p:nvPicPr>
          <p:cNvPr id="6148" name="Picture 9" descr="__5576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t="7173" r="46660" b="15748"/>
          <a:stretch/>
        </p:blipFill>
        <p:spPr bwMode="auto">
          <a:xfrm>
            <a:off x="586159" y="2911222"/>
            <a:ext cx="3615280" cy="33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__5576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9" b="95531" l="60750" r="95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06" r="3002" b="3646"/>
          <a:stretch/>
        </p:blipFill>
        <p:spPr bwMode="auto">
          <a:xfrm>
            <a:off x="5702221" y="2422768"/>
            <a:ext cx="2742297" cy="43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136796"/>
      </p:ext>
    </p:extLst>
  </p:cSld>
  <p:clrMapOvr>
    <a:masterClrMapping/>
  </p:clrMapOvr>
  <p:transition xmlns:p14="http://schemas.microsoft.com/office/powerpoint/2010/main" spd="med">
    <p:cover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2975837"/>
            <a:ext cx="8218487" cy="45073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355477"/>
              </a:avLst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7200" b="1" i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Давайте говорить</a:t>
            </a:r>
          </a:p>
          <a:p>
            <a:pPr algn="ctr">
              <a:lnSpc>
                <a:spcPct val="120000"/>
              </a:lnSpc>
            </a:pPr>
            <a:r>
              <a:rPr lang="ru-RU" sz="7200" b="1" i="1" cap="none" spc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правильно!</a:t>
            </a:r>
            <a:endParaRPr lang="ru-RU" sz="7200" b="1" i="1" cap="none" spc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7177605"/>
      </p:ext>
    </p:extLst>
  </p:cSld>
  <p:clrMapOvr>
    <a:masterClrMapping/>
  </p:clrMapOvr>
  <p:transition xmlns:p14="http://schemas.microsoft.com/office/powerpoint/2010/main" spd="med">
    <p:comb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4"/>
            <a:ext cx="7991841" cy="10795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i="1" dirty="0">
                <a:solidFill>
                  <a:srgbClr val="FF0000"/>
                </a:solidFill>
                <a:effectLst/>
              </a:rPr>
              <a:t>Для чего нужна артикуляционная </a:t>
            </a:r>
            <a:r>
              <a:rPr lang="ru-RU" sz="3600" b="1" i="1" dirty="0" smtClean="0">
                <a:solidFill>
                  <a:srgbClr val="FF0000"/>
                </a:solidFill>
                <a:effectLst/>
              </a:rPr>
              <a:t>гимнастика</a:t>
            </a:r>
            <a:endParaRPr lang="ru-RU" sz="3600" b="1" i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1268413"/>
            <a:ext cx="8330712" cy="5374664"/>
          </a:xfrm>
        </p:spPr>
        <p:txBody>
          <a:bodyPr>
            <a:normAutofit fontScale="92500" lnSpcReduction="10000"/>
          </a:bodyPr>
          <a:lstStyle/>
          <a:p>
            <a:pPr marL="190800" indent="457200" algn="just">
              <a:lnSpc>
                <a:spcPct val="90000"/>
              </a:lnSpc>
              <a:buNone/>
            </a:pPr>
            <a:r>
              <a:rPr lang="ru-RU" sz="2300" dirty="0" smtClean="0">
                <a:latin typeface="Times New Roman"/>
                <a:cs typeface="Times New Roman"/>
              </a:rPr>
              <a:t>	Уважаемые </a:t>
            </a:r>
            <a:r>
              <a:rPr lang="ru-RU" sz="2300" dirty="0">
                <a:latin typeface="Times New Roman"/>
                <a:cs typeface="Times New Roman"/>
              </a:rPr>
              <a:t>родители! С Вами логопеды Римма Владимировна и Виктория Владимировна. Сегодня поговорим о важности и правильном выполнении артикуляционной гимнастики</a:t>
            </a:r>
            <a:r>
              <a:rPr lang="ru-RU" sz="2300" dirty="0" smtClean="0">
                <a:latin typeface="Times New Roman"/>
                <a:cs typeface="Times New Roman"/>
              </a:rPr>
              <a:t>.</a:t>
            </a:r>
            <a:endParaRPr lang="ru-RU" sz="2300" dirty="0" smtClean="0">
              <a:effectLst/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ru-RU" sz="2300" dirty="0">
                <a:latin typeface="Times New Roman"/>
                <a:cs typeface="Times New Roman"/>
              </a:rPr>
              <a:t>Важную роль в формировании правильного произношения звуков играет чёткая, точная, координированная работа артикуляционного аппарата. Для выработки полноценных движений губ, языка, челюсти полезна артикуляционная гимнастика – совокупность специальных упражнений, направленных на укрепление мышц артикуляционного аппарата, развитие силы, подвижности и </a:t>
            </a:r>
            <a:r>
              <a:rPr lang="ru-RU" sz="2300" dirty="0" err="1">
                <a:latin typeface="Times New Roman"/>
                <a:cs typeface="Times New Roman"/>
              </a:rPr>
              <a:t>дифференцированности</a:t>
            </a:r>
            <a:r>
              <a:rPr lang="ru-RU" sz="2300" dirty="0">
                <a:latin typeface="Times New Roman"/>
                <a:cs typeface="Times New Roman"/>
              </a:rPr>
              <a:t> движений  органов, участвующих в речевом процессе</a:t>
            </a:r>
            <a:r>
              <a:rPr lang="ru-RU" sz="2300" dirty="0" smtClean="0">
                <a:latin typeface="Times New Roman"/>
                <a:cs typeface="Times New Roman"/>
              </a:rPr>
              <a:t>.</a:t>
            </a:r>
            <a:endParaRPr lang="ru-RU" sz="2300" dirty="0">
              <a:effectLst/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ru-RU" sz="2300" dirty="0">
                <a:effectLst/>
                <a:latin typeface="Times New Roman"/>
                <a:cs typeface="Times New Roman"/>
              </a:rPr>
              <a:t>Правильное произношение звуков наряду с богатым словарным запасом и грамматически верной, хорошо развитой, связной речью является одним из основных  показателей готовности ребёнка к  школьному  обучению.</a:t>
            </a:r>
          </a:p>
          <a:p>
            <a:pPr algn="just">
              <a:lnSpc>
                <a:spcPct val="90000"/>
              </a:lnSpc>
            </a:pPr>
            <a:r>
              <a:rPr lang="ru-RU" sz="2300" dirty="0">
                <a:effectLst/>
                <a:latin typeface="Times New Roman"/>
                <a:cs typeface="Times New Roman"/>
              </a:rPr>
              <a:t>Общеизвестно, что недостатки устной речи могут привести к плохой успеваемости, поэтому работать над их  устранением нужно с раннего детства</a:t>
            </a:r>
            <a:r>
              <a:rPr lang="ru-RU" sz="2300" dirty="0" smtClean="0">
                <a:effectLst/>
                <a:latin typeface="Times New Roman"/>
                <a:cs typeface="Times New Roman"/>
              </a:rPr>
              <a:t>.</a:t>
            </a:r>
            <a:endParaRPr lang="ru-RU" sz="2300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43348041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2204" y="218634"/>
            <a:ext cx="6686411" cy="136398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/>
              </a:rPr>
              <a:t>Причины</a:t>
            </a:r>
            <a:r>
              <a:rPr lang="ru-RU" sz="3200" b="1" dirty="0">
                <a:solidFill>
                  <a:srgbClr val="FF0000"/>
                </a:solidFill>
                <a:effectLst/>
              </a:rPr>
              <a:t>, по которым необходимо заниматься артикуляционной 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гимнастикой</a:t>
            </a:r>
            <a:endParaRPr lang="ru-RU" sz="32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01077" y="1688910"/>
            <a:ext cx="7541845" cy="4876015"/>
          </a:xfrm>
        </p:spPr>
        <p:txBody>
          <a:bodyPr>
            <a:noAutofit/>
          </a:bodyPr>
          <a:lstStyle/>
          <a:p>
            <a:pPr marL="21600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effectLst/>
                <a:latin typeface="Times New Roman"/>
                <a:cs typeface="Times New Roman"/>
              </a:rPr>
              <a:t>Благодаря своевременным занятиям артикуляционной гимнастикой некоторые дети сами могут научиться говорить чисто правильно, без помощи специалиста.</a:t>
            </a:r>
          </a:p>
          <a:p>
            <a:pPr marL="21600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 smtClean="0">
                <a:effectLst/>
                <a:latin typeface="Times New Roman"/>
                <a:cs typeface="Times New Roman"/>
              </a:rPr>
              <a:t>Дети </a:t>
            </a:r>
            <a:r>
              <a:rPr lang="ru-RU" sz="2100" dirty="0">
                <a:effectLst/>
                <a:latin typeface="Times New Roman"/>
                <a:cs typeface="Times New Roman"/>
              </a:rPr>
              <a:t>со сложными нарушениями звукопроизношения смогут быстрее преодолеть свои речевые дефекты, когда с ними начнёт заниматься логопед: 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их </a:t>
            </a:r>
            <a:r>
              <a:rPr lang="ru-RU" sz="2100" dirty="0">
                <a:effectLst/>
                <a:latin typeface="Times New Roman"/>
                <a:cs typeface="Times New Roman"/>
              </a:rPr>
              <a:t>мышцы будут уже подготовлены.</a:t>
            </a:r>
          </a:p>
          <a:p>
            <a:pPr marL="21600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 smtClean="0">
                <a:effectLst/>
                <a:latin typeface="Times New Roman"/>
                <a:cs typeface="Times New Roman"/>
              </a:rPr>
              <a:t>Артикуляционная </a:t>
            </a:r>
            <a:r>
              <a:rPr lang="ru-RU" sz="2100" dirty="0">
                <a:effectLst/>
                <a:latin typeface="Times New Roman"/>
                <a:cs typeface="Times New Roman"/>
              </a:rPr>
              <a:t>гимнастика очень полезна также детям с правильным, но вялым произношением, про которых  говорят, что у них 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«каша </a:t>
            </a:r>
            <a:r>
              <a:rPr lang="ru-RU" sz="2100" dirty="0">
                <a:effectLst/>
                <a:latin typeface="Times New Roman"/>
                <a:cs typeface="Times New Roman"/>
              </a:rPr>
              <a:t>во 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рту».</a:t>
            </a:r>
            <a:endParaRPr lang="ru-RU" sz="2100" dirty="0">
              <a:effectLst/>
              <a:latin typeface="Times New Roman"/>
              <a:cs typeface="Times New Roman"/>
            </a:endParaRPr>
          </a:p>
          <a:p>
            <a:pPr marL="21600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 smtClean="0">
                <a:effectLst/>
                <a:latin typeface="Times New Roman"/>
                <a:cs typeface="Times New Roman"/>
              </a:rPr>
              <a:t>Занятия </a:t>
            </a:r>
            <a:r>
              <a:rPr lang="ru-RU" sz="2100" dirty="0">
                <a:effectLst/>
                <a:latin typeface="Times New Roman"/>
                <a:cs typeface="Times New Roman"/>
              </a:rPr>
              <a:t>артикуляционной гимнастикой позволяют всем – и детям и взрослым говорить правильно, чётко и красиво. Надо помнить, что чёткое произношение звуков является основой при обучении письму на начальном этапе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.</a:t>
            </a:r>
            <a:endParaRPr lang="ru-RU" sz="2100" dirty="0">
              <a:effectLst/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8280518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447" y="186296"/>
            <a:ext cx="6334707" cy="879044"/>
          </a:xfrm>
        </p:spPr>
        <p:txBody>
          <a:bodyPr>
            <a:normAutofit fontScale="9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3200" b="1" dirty="0">
                <a:solidFill>
                  <a:srgbClr val="FF0000"/>
                </a:solidFill>
                <a:effectLst/>
              </a:rPr>
              <a:t>Рекомендации по проведению артикуляционных </a:t>
            </a:r>
            <a:r>
              <a:rPr lang="ru-RU" sz="3200" b="1" dirty="0" smtClean="0">
                <a:solidFill>
                  <a:srgbClr val="FF0000"/>
                </a:solidFill>
                <a:effectLst/>
              </a:rPr>
              <a:t>упражнений</a:t>
            </a:r>
            <a:endParaRPr lang="ru-RU" sz="4000" b="1" i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54000" y="1065340"/>
            <a:ext cx="8577385" cy="5792660"/>
          </a:xfrm>
        </p:spPr>
        <p:txBody>
          <a:bodyPr>
            <a:noAutofit/>
          </a:bodyPr>
          <a:lstStyle/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latin typeface="Times New Roman"/>
                <a:cs typeface="Times New Roman"/>
              </a:rPr>
              <a:t> </a:t>
            </a:r>
            <a:r>
              <a:rPr lang="ru-RU" sz="2100" dirty="0">
                <a:effectLst/>
                <a:latin typeface="Times New Roman"/>
                <a:cs typeface="Times New Roman"/>
              </a:rPr>
              <a:t>Сначала упражнения надо выполнять медленно, перед зеркалом, так как ребёнку необходим зрительный контроль. После того как малыш немного освоится, зеркало можно убрать. Полезно задавать ребёнку наводящие вопросы. Например: Что делают губы? Что делает язычок? Где он находится (вверху или внизу)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?</a:t>
            </a:r>
            <a:endParaRPr lang="ru-RU" sz="2100" dirty="0">
              <a:effectLst/>
              <a:latin typeface="Times New Roman"/>
              <a:cs typeface="Times New Roman"/>
            </a:endParaRPr>
          </a:p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effectLst/>
                <a:latin typeface="Times New Roman"/>
                <a:cs typeface="Times New Roman"/>
              </a:rPr>
              <a:t>Затем темп упражнений можно увеличить и выполнять их под счёт. Но при этом следите за тем, чтобы упражнения выполнялись точно и плавно, иначе занятия не имеют смысла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.</a:t>
            </a:r>
            <a:endParaRPr lang="ru-RU" sz="2100" dirty="0">
              <a:effectLst/>
              <a:latin typeface="Times New Roman"/>
              <a:cs typeface="Times New Roman"/>
            </a:endParaRPr>
          </a:p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effectLst/>
                <a:latin typeface="Times New Roman"/>
                <a:cs typeface="Times New Roman"/>
              </a:rPr>
              <a:t>Лучше заниматься два раза в день (утром и вечером) в течении 5 – 7 минут, в зависимости от возраста и усидчивости ребёнка.</a:t>
            </a:r>
          </a:p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effectLst/>
                <a:latin typeface="Times New Roman"/>
                <a:cs typeface="Times New Roman"/>
              </a:rPr>
              <a:t>Занимаясь с детьми 3 – 4 летнего возраста, следите, чтобы они усвоили основные движения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.</a:t>
            </a:r>
            <a:endParaRPr lang="ru-RU" sz="2100" dirty="0">
              <a:effectLst/>
              <a:latin typeface="Times New Roman"/>
              <a:cs typeface="Times New Roman"/>
            </a:endParaRPr>
          </a:p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effectLst/>
                <a:latin typeface="Times New Roman"/>
                <a:cs typeface="Times New Roman"/>
              </a:rPr>
              <a:t>К детям 4 – 5 лет требования повышаются: движения должны быть всё более чёткими и плавными, без подёргиваний</a:t>
            </a:r>
            <a:r>
              <a:rPr lang="ru-RU" sz="2100" dirty="0" smtClean="0">
                <a:effectLst/>
                <a:latin typeface="Times New Roman"/>
                <a:cs typeface="Times New Roman"/>
              </a:rPr>
              <a:t>.</a:t>
            </a:r>
            <a:endParaRPr lang="ru-RU" sz="2100" dirty="0">
              <a:effectLst/>
              <a:latin typeface="Times New Roman"/>
              <a:cs typeface="Times New Roman"/>
            </a:endParaRPr>
          </a:p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r>
              <a:rPr lang="ru-RU" sz="2100" dirty="0">
                <a:effectLst/>
                <a:latin typeface="Times New Roman"/>
                <a:cs typeface="Times New Roman"/>
              </a:rPr>
              <a:t>В 6 – 7 летнем возрасте дети выполняют упражнения в быстром темпе и умеют удерживать положение языка некоторое время без изменений</a:t>
            </a:r>
            <a:r>
              <a:rPr lang="ru-RU" sz="2100" dirty="0">
                <a:solidFill>
                  <a:schemeClr val="accent1"/>
                </a:solidFill>
                <a:effectLst/>
                <a:latin typeface="Times New Roman"/>
                <a:cs typeface="Times New Roman"/>
              </a:rPr>
              <a:t>.</a:t>
            </a:r>
          </a:p>
          <a:p>
            <a:pPr marL="108000" indent="0" algn="just">
              <a:spcBef>
                <a:spcPts val="300"/>
              </a:spcBef>
              <a:spcAft>
                <a:spcPts val="0"/>
              </a:spcAft>
            </a:pPr>
            <a:endParaRPr lang="ru-RU"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6540339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30883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effectLst/>
              </a:rPr>
              <a:t>«Заборчик»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sz="2400" dirty="0" smtClean="0">
                <a:effectLst/>
              </a:rPr>
              <a:t>Улыбнись</a:t>
            </a:r>
            <a:r>
              <a:rPr lang="ru-RU" sz="2400" dirty="0">
                <a:effectLst/>
              </a:rPr>
              <a:t>, покажи зубки.</a:t>
            </a:r>
          </a:p>
        </p:txBody>
      </p:sp>
      <p:pic>
        <p:nvPicPr>
          <p:cNvPr id="37892" name="Рисунок 28" descr="http://www.logopedmaster.ru/UserFiles/image1(3)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8573" y="308830"/>
            <a:ext cx="2905735" cy="29057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94" name="Picture 6" descr="i?id=32840538-41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92" y="1628775"/>
            <a:ext cx="41497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Изображение 1" descr="IMG-20201214-WA0018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2279" r="4274"/>
          <a:stretch/>
        </p:blipFill>
        <p:spPr>
          <a:xfrm>
            <a:off x="1382032" y="3409462"/>
            <a:ext cx="2916430" cy="335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27062"/>
      </p:ext>
    </p:extLst>
  </p:cSld>
  <p:clrMapOvr>
    <a:masterClrMapping/>
  </p:clrMapOvr>
  <p:transition xmlns:p14="http://schemas.microsoft.com/office/powerpoint/2010/main" spd="med">
    <p:cover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64476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0000"/>
                </a:solidFill>
                <a:effectLst/>
              </a:rPr>
              <a:t>Окошко</a:t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effectLst/>
              </a:rPr>
              <a:t>Улыбнись, покажи зубки.</a:t>
            </a:r>
            <a:br>
              <a:rPr lang="ru-RU" sz="2400" dirty="0">
                <a:effectLst/>
              </a:rPr>
            </a:br>
            <a:r>
              <a:rPr lang="ru-RU" sz="2400" dirty="0">
                <a:effectLst/>
              </a:rPr>
              <a:t>Открой рот.</a:t>
            </a:r>
          </a:p>
        </p:txBody>
      </p:sp>
      <p:pic>
        <p:nvPicPr>
          <p:cNvPr id="2" name="Изображение 1" descr="IMG-20201214-WA00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3988" r="4701" b="3988"/>
          <a:stretch/>
        </p:blipFill>
        <p:spPr>
          <a:xfrm>
            <a:off x="2099779" y="3610120"/>
            <a:ext cx="3112467" cy="2974341"/>
          </a:xfrm>
          <a:prstGeom prst="rect">
            <a:avLst/>
          </a:prstGeom>
        </p:spPr>
      </p:pic>
      <p:pic>
        <p:nvPicPr>
          <p:cNvPr id="3" name="Изображение 2" descr="img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2" y="2079258"/>
            <a:ext cx="2440831" cy="3144302"/>
          </a:xfrm>
          <a:prstGeom prst="rect">
            <a:avLst/>
          </a:prstGeom>
        </p:spPr>
      </p:pic>
      <p:pic>
        <p:nvPicPr>
          <p:cNvPr id="5" name="Изображение 4" descr="img2_122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31" y="727320"/>
            <a:ext cx="3289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79444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20094" y="484007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Трубочка</a:t>
            </a: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effectLst/>
              </a:rPr>
              <a:t>Вытяни губы </a:t>
            </a:r>
            <a:r>
              <a:rPr lang="ru-RU" sz="2400" dirty="0" smtClean="0">
                <a:effectLst/>
              </a:rPr>
              <a:t>вперёд </a:t>
            </a:r>
            <a:r>
              <a:rPr lang="ru-RU" sz="2400" dirty="0">
                <a:effectLst/>
              </a:rPr>
              <a:t>– </a:t>
            </a:r>
            <a:r>
              <a:rPr lang="ru-RU" sz="2400" dirty="0" smtClean="0">
                <a:effectLst/>
              </a:rPr>
              <a:t>трубочкой</a:t>
            </a:r>
            <a:endParaRPr lang="ru-RU" sz="2400" dirty="0">
              <a:effectLst/>
            </a:endParaRPr>
          </a:p>
        </p:txBody>
      </p:sp>
      <p:pic>
        <p:nvPicPr>
          <p:cNvPr id="43012" name="Рисунок 35" descr="http://www.gou1410.ru/assets/images/gruppa1/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038" y="190937"/>
            <a:ext cx="2812194" cy="27805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Изображение 1" descr="IMG-20201214-WA0030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t="5128" r="15170" b="14530"/>
          <a:stretch/>
        </p:blipFill>
        <p:spPr>
          <a:xfrm>
            <a:off x="1590240" y="3201271"/>
            <a:ext cx="3567894" cy="3422266"/>
          </a:xfrm>
          <a:prstGeom prst="rect">
            <a:avLst/>
          </a:prstGeom>
        </p:spPr>
      </p:pic>
      <p:pic>
        <p:nvPicPr>
          <p:cNvPr id="4" name="Изображение 3" descr="image0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068" y="2121315"/>
            <a:ext cx="3114537" cy="285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70996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23135" y="269092"/>
            <a:ext cx="6512511" cy="1143000"/>
          </a:xfrm>
          <a:effectLst/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FF0000"/>
                </a:solidFill>
                <a:effectLst/>
              </a:rPr>
              <a:t>Блинчик</a:t>
            </a:r>
            <a:r>
              <a:rPr lang="ru-RU" sz="4000" dirty="0">
                <a:solidFill>
                  <a:srgbClr val="FF0000"/>
                </a:solidFill>
                <a:effectLst/>
              </a:rPr>
              <a:t> </a:t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r>
              <a:rPr lang="ru-RU" sz="2800" dirty="0">
                <a:solidFill>
                  <a:schemeClr val="tx1"/>
                </a:solidFill>
                <a:effectLst/>
              </a:rPr>
              <a:t>Улыбнуться, приоткрыть рот. Широкий распластанный язык положить на нижнюю губу.</a:t>
            </a:r>
          </a:p>
        </p:txBody>
      </p:sp>
      <p:pic>
        <p:nvPicPr>
          <p:cNvPr id="4" name="Picture 7" descr="__6405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37" t="5756" r="2549" b="7394"/>
          <a:stretch/>
        </p:blipFill>
        <p:spPr>
          <a:xfrm>
            <a:off x="312616" y="2188299"/>
            <a:ext cx="2469630" cy="32043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" name="Изображение 1" descr="IMG-20201214-WA001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4" r="2778"/>
          <a:stretch/>
        </p:blipFill>
        <p:spPr>
          <a:xfrm>
            <a:off x="5783503" y="2268846"/>
            <a:ext cx="2952143" cy="3178534"/>
          </a:xfrm>
          <a:prstGeom prst="rect">
            <a:avLst/>
          </a:prstGeom>
        </p:spPr>
      </p:pic>
      <p:pic>
        <p:nvPicPr>
          <p:cNvPr id="47108" name="Picture 7" descr="__64059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238" b="89762" l="1250" r="47000">
                        <a14:foregroundMark x1="5125" y1="72143" x2="5125" y2="72143"/>
                        <a14:foregroundMark x1="11375" y1="78095" x2="11375" y2="78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03" r="50710" b="5629"/>
          <a:stretch/>
        </p:blipFill>
        <p:spPr>
          <a:xfrm>
            <a:off x="3024376" y="4092575"/>
            <a:ext cx="2524556" cy="27458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490923"/>
      </p:ext>
    </p:extLst>
  </p:cSld>
  <p:clrMapOvr>
    <a:masterClrMapping/>
  </p:clrMapOvr>
  <p:transition xmlns:p14="http://schemas.microsoft.com/office/powerpoint/2010/main" spd="med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723900"/>
          </a:xfrm>
        </p:spPr>
        <p:txBody>
          <a:bodyPr anchorCtr="0">
            <a:normAutofit fontScale="9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effectLst/>
              </a:rPr>
              <a:t>«МЕСИМ ТЕСТО»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307274" y="928688"/>
            <a:ext cx="8501283" cy="7143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Font typeface="Wingdings" charset="0"/>
              <a:buNone/>
            </a:pPr>
            <a:r>
              <a:rPr lang="ru-RU" sz="2100" dirty="0"/>
              <a:t>Улыбнуться, открыть рот, покусать язык зубами та-та-та…; пошлёпать </a:t>
            </a:r>
            <a:r>
              <a:rPr lang="ru-RU" sz="2100" dirty="0" smtClean="0"/>
              <a:t>язык губами </a:t>
            </a:r>
            <a:r>
              <a:rPr lang="ru-RU" sz="2100" dirty="0" err="1"/>
              <a:t>пя-пя-пя</a:t>
            </a:r>
            <a:r>
              <a:rPr lang="ru-RU" sz="2100" dirty="0"/>
              <a:t>…; закусить язык зубами и протаскивать его сквозь зубы с усилием.</a:t>
            </a:r>
          </a:p>
        </p:txBody>
      </p:sp>
      <p:pic>
        <p:nvPicPr>
          <p:cNvPr id="16388" name="Picture 7" descr="__205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753" r="65260" b="51569"/>
          <a:stretch/>
        </p:blipFill>
        <p:spPr bwMode="auto">
          <a:xfrm>
            <a:off x="389216" y="1991342"/>
            <a:ext cx="2560627" cy="226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__2054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53439" r="50477" b="2920"/>
          <a:stretch/>
        </p:blipFill>
        <p:spPr bwMode="auto">
          <a:xfrm>
            <a:off x="2581113" y="4341358"/>
            <a:ext cx="2736000" cy="233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__2054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519" b="67496" l="52000" r="96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55" t="10571" b="28686"/>
          <a:stretch/>
        </p:blipFill>
        <p:spPr bwMode="auto">
          <a:xfrm>
            <a:off x="5305620" y="1679930"/>
            <a:ext cx="3879350" cy="297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846309"/>
      </p:ext>
    </p:extLst>
  </p:cSld>
  <p:clrMapOvr>
    <a:masterClrMapping/>
  </p:clrMapOvr>
  <p:transition xmlns:p14="http://schemas.microsoft.com/office/powerpoint/2010/main" spd="med">
    <p:cover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Воздушный поток.thmx</Template>
  <TotalTime>151</TotalTime>
  <Words>638</Words>
  <Application>Microsoft Macintosh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Для чего нужна артикуляционная гимнастика</vt:lpstr>
      <vt:lpstr>Причины, по которым необходимо заниматься артикуляционной гимнастикой</vt:lpstr>
      <vt:lpstr>Рекомендации по проведению артикуляционных упражнений</vt:lpstr>
      <vt:lpstr>«Заборчик» Улыбнись, покажи зубки.</vt:lpstr>
      <vt:lpstr>Окошко Улыбнись, покажи зубки. Открой рот.</vt:lpstr>
      <vt:lpstr>Трубочка Вытяни губы вперёд – трубочкой</vt:lpstr>
      <vt:lpstr>Блинчик  Улыбнуться, приоткрыть рот. Широкий распластанный язык положить на нижнюю губу.</vt:lpstr>
      <vt:lpstr>«МЕСИМ ТЕСТО»</vt:lpstr>
      <vt:lpstr>«КИСКА СЕРДИТСЯ»</vt:lpstr>
      <vt:lpstr>«ЧИСТИМ ЗУБКИ»</vt:lpstr>
      <vt:lpstr>«КАЧЕЛИ»</vt:lpstr>
      <vt:lpstr>«ВКУСНОЕ ВАРЕНЬЕ»</vt:lpstr>
      <vt:lpstr>«МАЛЯР»</vt:lpstr>
      <vt:lpstr>«ГРИБОК» Улыбнуться, открыть рот. Присосать широкий язычок к небу. Это шляпка  гриба, а подъязычная связка- ножка. Кончик языка не должен подворачиваться, губы - в улыбке. Если ребенку не удается присосать язык, то можно пощелкать языком, как в упражнении «Лошадка». В пощелкивании улавливается нужное движение языка. </vt:lpstr>
      <vt:lpstr>«ЧАШЕЧКА»</vt:lpstr>
      <vt:lpstr>«ДЯТЕЛ»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Государственное бюджетное образовательное учреждение  Гимназия № 1539  Артикуляционная гимнастика</dc:title>
  <dc:creator>Елена Рудюк</dc:creator>
  <cp:lastModifiedBy>Елена Рудюк</cp:lastModifiedBy>
  <cp:revision>22</cp:revision>
  <dcterms:created xsi:type="dcterms:W3CDTF">2020-12-16T06:45:45Z</dcterms:created>
  <dcterms:modified xsi:type="dcterms:W3CDTF">2020-12-23T10:37:52Z</dcterms:modified>
</cp:coreProperties>
</file>